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6" r:id="rId1"/>
  </p:sldMasterIdLst>
  <p:notesMasterIdLst>
    <p:notesMasterId r:id="rId14"/>
  </p:notesMasterIdLst>
  <p:sldIdLst>
    <p:sldId id="256" r:id="rId2"/>
    <p:sldId id="257" r:id="rId3"/>
    <p:sldId id="258" r:id="rId4"/>
    <p:sldId id="259" r:id="rId5"/>
    <p:sldId id="260" r:id="rId6"/>
    <p:sldId id="267" r:id="rId7"/>
    <p:sldId id="261" r:id="rId8"/>
    <p:sldId id="268" r:id="rId9"/>
    <p:sldId id="263" r:id="rId10"/>
    <p:sldId id="264" r:id="rId11"/>
    <p:sldId id="265" r:id="rId12"/>
    <p:sldId id="266"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1" autoAdjust="0"/>
    <p:restoredTop sz="83240" autoAdjust="0"/>
  </p:normalViewPr>
  <p:slideViewPr>
    <p:cSldViewPr snapToGrid="0" snapToObjects="1">
      <p:cViewPr varScale="1">
        <p:scale>
          <a:sx n="75" d="100"/>
          <a:sy n="75" d="100"/>
        </p:scale>
        <p:origin x="-222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5DB72-ADCA-4B4A-8C96-798093AF99CB}" type="doc">
      <dgm:prSet loTypeId="urn:microsoft.com/office/officeart/2005/8/layout/hProcess9" loCatId="" qsTypeId="urn:microsoft.com/office/officeart/2005/8/quickstyle/simple4" qsCatId="simple" csTypeId="urn:microsoft.com/office/officeart/2005/8/colors/accent1_2" csCatId="accent1" phldr="1"/>
      <dgm:spPr/>
    </dgm:pt>
    <dgm:pt modelId="{EAA7C12B-2E1D-CA4B-8E33-9541B0FB9498}">
      <dgm:prSet phldrT="[Text]"/>
      <dgm:spPr/>
      <dgm:t>
        <a:bodyPr/>
        <a:lstStyle/>
        <a:p>
          <a:r>
            <a:rPr lang="en-US" dirty="0" smtClean="0"/>
            <a:t>Data</a:t>
          </a:r>
          <a:endParaRPr lang="en-US" dirty="0"/>
        </a:p>
      </dgm:t>
    </dgm:pt>
    <dgm:pt modelId="{502C6702-4153-FA41-BBBB-7C5BDF02D4A7}" type="parTrans" cxnId="{449CD9A8-A6D3-3C43-AF74-B10EF73582AF}">
      <dgm:prSet/>
      <dgm:spPr/>
      <dgm:t>
        <a:bodyPr/>
        <a:lstStyle/>
        <a:p>
          <a:endParaRPr lang="en-US"/>
        </a:p>
      </dgm:t>
    </dgm:pt>
    <dgm:pt modelId="{22F17109-73C0-0041-8A1F-C8E7B5847996}" type="sibTrans" cxnId="{449CD9A8-A6D3-3C43-AF74-B10EF73582AF}">
      <dgm:prSet/>
      <dgm:spPr/>
      <dgm:t>
        <a:bodyPr/>
        <a:lstStyle/>
        <a:p>
          <a:endParaRPr lang="en-US"/>
        </a:p>
      </dgm:t>
    </dgm:pt>
    <dgm:pt modelId="{5D54D7F5-36AA-E04C-A50B-208BAA330C7C}">
      <dgm:prSet phldrT="[Text]"/>
      <dgm:spPr/>
      <dgm:t>
        <a:bodyPr/>
        <a:lstStyle/>
        <a:p>
          <a:r>
            <a:rPr lang="en-US" dirty="0" smtClean="0"/>
            <a:t>Insight</a:t>
          </a:r>
          <a:endParaRPr lang="en-US" dirty="0"/>
        </a:p>
      </dgm:t>
    </dgm:pt>
    <dgm:pt modelId="{EAA2D64D-8007-CA47-B03A-65607459C1D1}" type="parTrans" cxnId="{5FD03842-2993-A04A-ABE2-70CFC7BF575D}">
      <dgm:prSet/>
      <dgm:spPr/>
      <dgm:t>
        <a:bodyPr/>
        <a:lstStyle/>
        <a:p>
          <a:endParaRPr lang="en-US"/>
        </a:p>
      </dgm:t>
    </dgm:pt>
    <dgm:pt modelId="{5257426A-1E36-314A-AB65-BE7E46639FEC}" type="sibTrans" cxnId="{5FD03842-2993-A04A-ABE2-70CFC7BF575D}">
      <dgm:prSet/>
      <dgm:spPr/>
      <dgm:t>
        <a:bodyPr/>
        <a:lstStyle/>
        <a:p>
          <a:endParaRPr lang="en-US"/>
        </a:p>
      </dgm:t>
    </dgm:pt>
    <dgm:pt modelId="{30D6041B-2598-4C49-95DA-3A602D27BBBF}">
      <dgm:prSet phldrT="[Text]"/>
      <dgm:spPr/>
      <dgm:t>
        <a:bodyPr/>
        <a:lstStyle/>
        <a:p>
          <a:r>
            <a:rPr lang="en-US" dirty="0" smtClean="0"/>
            <a:t>Action</a:t>
          </a:r>
          <a:endParaRPr lang="en-US" dirty="0"/>
        </a:p>
      </dgm:t>
    </dgm:pt>
    <dgm:pt modelId="{143D861A-9729-6747-86C0-1A8D649CAC54}" type="parTrans" cxnId="{2B9AC7FC-7BE1-E344-960E-3F4F187F59AC}">
      <dgm:prSet/>
      <dgm:spPr/>
      <dgm:t>
        <a:bodyPr/>
        <a:lstStyle/>
        <a:p>
          <a:endParaRPr lang="en-US"/>
        </a:p>
      </dgm:t>
    </dgm:pt>
    <dgm:pt modelId="{A2A44BFC-33C2-2B4C-AE02-6F612C0D8C74}" type="sibTrans" cxnId="{2B9AC7FC-7BE1-E344-960E-3F4F187F59AC}">
      <dgm:prSet/>
      <dgm:spPr/>
      <dgm:t>
        <a:bodyPr/>
        <a:lstStyle/>
        <a:p>
          <a:endParaRPr lang="en-US"/>
        </a:p>
      </dgm:t>
    </dgm:pt>
    <dgm:pt modelId="{68BD25DE-0170-AC48-A835-2B9AA673070E}" type="pres">
      <dgm:prSet presAssocID="{3645DB72-ADCA-4B4A-8C96-798093AF99CB}" presName="CompostProcess" presStyleCnt="0">
        <dgm:presLayoutVars>
          <dgm:dir/>
          <dgm:resizeHandles val="exact"/>
        </dgm:presLayoutVars>
      </dgm:prSet>
      <dgm:spPr/>
    </dgm:pt>
    <dgm:pt modelId="{63092B4E-750C-D74E-BB24-FEBC50754176}" type="pres">
      <dgm:prSet presAssocID="{3645DB72-ADCA-4B4A-8C96-798093AF99CB}" presName="arrow" presStyleLbl="bgShp" presStyleIdx="0" presStyleCnt="1" custLinFactNeighborX="243"/>
      <dgm:spPr/>
    </dgm:pt>
    <dgm:pt modelId="{A2723CE9-E69A-AB45-A742-5EF825055CDC}" type="pres">
      <dgm:prSet presAssocID="{3645DB72-ADCA-4B4A-8C96-798093AF99CB}" presName="linearProcess" presStyleCnt="0"/>
      <dgm:spPr/>
    </dgm:pt>
    <dgm:pt modelId="{C6045CB8-943D-3149-A996-6424C5E6190E}" type="pres">
      <dgm:prSet presAssocID="{EAA7C12B-2E1D-CA4B-8E33-9541B0FB9498}" presName="textNode" presStyleLbl="node1" presStyleIdx="0" presStyleCnt="3">
        <dgm:presLayoutVars>
          <dgm:bulletEnabled val="1"/>
        </dgm:presLayoutVars>
      </dgm:prSet>
      <dgm:spPr/>
      <dgm:t>
        <a:bodyPr/>
        <a:lstStyle/>
        <a:p>
          <a:endParaRPr lang="en-US"/>
        </a:p>
      </dgm:t>
    </dgm:pt>
    <dgm:pt modelId="{9290C49E-C670-FC4E-9327-E5021D97DD0F}" type="pres">
      <dgm:prSet presAssocID="{22F17109-73C0-0041-8A1F-C8E7B5847996}" presName="sibTrans" presStyleCnt="0"/>
      <dgm:spPr/>
    </dgm:pt>
    <dgm:pt modelId="{797F43F3-8551-CA49-9E27-956713E44E2C}" type="pres">
      <dgm:prSet presAssocID="{5D54D7F5-36AA-E04C-A50B-208BAA330C7C}" presName="textNode" presStyleLbl="node1" presStyleIdx="1" presStyleCnt="3">
        <dgm:presLayoutVars>
          <dgm:bulletEnabled val="1"/>
        </dgm:presLayoutVars>
      </dgm:prSet>
      <dgm:spPr/>
      <dgm:t>
        <a:bodyPr/>
        <a:lstStyle/>
        <a:p>
          <a:endParaRPr lang="en-US"/>
        </a:p>
      </dgm:t>
    </dgm:pt>
    <dgm:pt modelId="{36F2F4AA-0BBA-304E-ADDC-D1F68DD16AAA}" type="pres">
      <dgm:prSet presAssocID="{5257426A-1E36-314A-AB65-BE7E46639FEC}" presName="sibTrans" presStyleCnt="0"/>
      <dgm:spPr/>
    </dgm:pt>
    <dgm:pt modelId="{E1AAD3D3-DA77-A142-BB03-514E2990456D}" type="pres">
      <dgm:prSet presAssocID="{30D6041B-2598-4C49-95DA-3A602D27BBBF}" presName="textNode" presStyleLbl="node1" presStyleIdx="2" presStyleCnt="3">
        <dgm:presLayoutVars>
          <dgm:bulletEnabled val="1"/>
        </dgm:presLayoutVars>
      </dgm:prSet>
      <dgm:spPr/>
      <dgm:t>
        <a:bodyPr/>
        <a:lstStyle/>
        <a:p>
          <a:endParaRPr lang="en-US"/>
        </a:p>
      </dgm:t>
    </dgm:pt>
  </dgm:ptLst>
  <dgm:cxnLst>
    <dgm:cxn modelId="{3A120DC7-D5B1-C746-B94C-6E4243FABE82}" type="presOf" srcId="{5D54D7F5-36AA-E04C-A50B-208BAA330C7C}" destId="{797F43F3-8551-CA49-9E27-956713E44E2C}" srcOrd="0" destOrd="0" presId="urn:microsoft.com/office/officeart/2005/8/layout/hProcess9"/>
    <dgm:cxn modelId="{C818440B-4D86-DD46-86BB-8C16893B5EBF}" type="presOf" srcId="{3645DB72-ADCA-4B4A-8C96-798093AF99CB}" destId="{68BD25DE-0170-AC48-A835-2B9AA673070E}" srcOrd="0" destOrd="0" presId="urn:microsoft.com/office/officeart/2005/8/layout/hProcess9"/>
    <dgm:cxn modelId="{5FD03842-2993-A04A-ABE2-70CFC7BF575D}" srcId="{3645DB72-ADCA-4B4A-8C96-798093AF99CB}" destId="{5D54D7F5-36AA-E04C-A50B-208BAA330C7C}" srcOrd="1" destOrd="0" parTransId="{EAA2D64D-8007-CA47-B03A-65607459C1D1}" sibTransId="{5257426A-1E36-314A-AB65-BE7E46639FEC}"/>
    <dgm:cxn modelId="{94FE5337-AF51-7941-B63E-7845807194F9}" type="presOf" srcId="{30D6041B-2598-4C49-95DA-3A602D27BBBF}" destId="{E1AAD3D3-DA77-A142-BB03-514E2990456D}" srcOrd="0" destOrd="0" presId="urn:microsoft.com/office/officeart/2005/8/layout/hProcess9"/>
    <dgm:cxn modelId="{449CD9A8-A6D3-3C43-AF74-B10EF73582AF}" srcId="{3645DB72-ADCA-4B4A-8C96-798093AF99CB}" destId="{EAA7C12B-2E1D-CA4B-8E33-9541B0FB9498}" srcOrd="0" destOrd="0" parTransId="{502C6702-4153-FA41-BBBB-7C5BDF02D4A7}" sibTransId="{22F17109-73C0-0041-8A1F-C8E7B5847996}"/>
    <dgm:cxn modelId="{2B9AC7FC-7BE1-E344-960E-3F4F187F59AC}" srcId="{3645DB72-ADCA-4B4A-8C96-798093AF99CB}" destId="{30D6041B-2598-4C49-95DA-3A602D27BBBF}" srcOrd="2" destOrd="0" parTransId="{143D861A-9729-6747-86C0-1A8D649CAC54}" sibTransId="{A2A44BFC-33C2-2B4C-AE02-6F612C0D8C74}"/>
    <dgm:cxn modelId="{6AA80E0A-B768-C24A-947B-C99F336EF50C}" type="presOf" srcId="{EAA7C12B-2E1D-CA4B-8E33-9541B0FB9498}" destId="{C6045CB8-943D-3149-A996-6424C5E6190E}" srcOrd="0" destOrd="0" presId="urn:microsoft.com/office/officeart/2005/8/layout/hProcess9"/>
    <dgm:cxn modelId="{76726502-76BF-B947-BD3B-568D4467C5D2}" type="presParOf" srcId="{68BD25DE-0170-AC48-A835-2B9AA673070E}" destId="{63092B4E-750C-D74E-BB24-FEBC50754176}" srcOrd="0" destOrd="0" presId="urn:microsoft.com/office/officeart/2005/8/layout/hProcess9"/>
    <dgm:cxn modelId="{2076A3ED-A167-A540-8928-B7AF40BC9925}" type="presParOf" srcId="{68BD25DE-0170-AC48-A835-2B9AA673070E}" destId="{A2723CE9-E69A-AB45-A742-5EF825055CDC}" srcOrd="1" destOrd="0" presId="urn:microsoft.com/office/officeart/2005/8/layout/hProcess9"/>
    <dgm:cxn modelId="{1BB3ED8B-3C66-CF42-9302-79A7D4AA2EA9}" type="presParOf" srcId="{A2723CE9-E69A-AB45-A742-5EF825055CDC}" destId="{C6045CB8-943D-3149-A996-6424C5E6190E}" srcOrd="0" destOrd="0" presId="urn:microsoft.com/office/officeart/2005/8/layout/hProcess9"/>
    <dgm:cxn modelId="{A78411E9-97D4-764B-9DAA-962733241831}" type="presParOf" srcId="{A2723CE9-E69A-AB45-A742-5EF825055CDC}" destId="{9290C49E-C670-FC4E-9327-E5021D97DD0F}" srcOrd="1" destOrd="0" presId="urn:microsoft.com/office/officeart/2005/8/layout/hProcess9"/>
    <dgm:cxn modelId="{AA1C6C47-5C99-164F-BBDA-E322E826884E}" type="presParOf" srcId="{A2723CE9-E69A-AB45-A742-5EF825055CDC}" destId="{797F43F3-8551-CA49-9E27-956713E44E2C}" srcOrd="2" destOrd="0" presId="urn:microsoft.com/office/officeart/2005/8/layout/hProcess9"/>
    <dgm:cxn modelId="{31B89A95-84FC-6E40-999A-17DBD0BEE851}" type="presParOf" srcId="{A2723CE9-E69A-AB45-A742-5EF825055CDC}" destId="{36F2F4AA-0BBA-304E-ADDC-D1F68DD16AAA}" srcOrd="3" destOrd="0" presId="urn:microsoft.com/office/officeart/2005/8/layout/hProcess9"/>
    <dgm:cxn modelId="{4C83D1F3-5D6E-884C-ADE8-4E6DD6468E50}" type="presParOf" srcId="{A2723CE9-E69A-AB45-A742-5EF825055CDC}" destId="{E1AAD3D3-DA77-A142-BB03-514E2990456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92B4E-750C-D74E-BB24-FEBC50754176}">
      <dsp:nvSpPr>
        <dsp:cNvPr id="0" name=""/>
        <dsp:cNvSpPr/>
      </dsp:nvSpPr>
      <dsp:spPr>
        <a:xfrm>
          <a:off x="392232" y="0"/>
          <a:ext cx="4326164" cy="3192814"/>
        </a:xfrm>
        <a:prstGeom prst="rightArrow">
          <a:avLst/>
        </a:prstGeom>
        <a:solidFill>
          <a:schemeClr val="accent1">
            <a:tint val="40000"/>
            <a:hueOff val="0"/>
            <a:satOff val="0"/>
            <a:lumOff val="0"/>
            <a:alphaOff val="0"/>
          </a:schemeClr>
        </a:solidFill>
        <a:ln>
          <a:noFill/>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0">
          <a:scrgbClr r="0" g="0" b="0"/>
        </a:lnRef>
        <a:fillRef idx="1">
          <a:scrgbClr r="0" g="0" b="0"/>
        </a:fillRef>
        <a:effectRef idx="2">
          <a:scrgbClr r="0" g="0" b="0"/>
        </a:effectRef>
        <a:fontRef idx="minor"/>
      </dsp:style>
    </dsp:sp>
    <dsp:sp modelId="{C6045CB8-943D-3149-A996-6424C5E6190E}">
      <dsp:nvSpPr>
        <dsp:cNvPr id="0" name=""/>
        <dsp:cNvSpPr/>
      </dsp:nvSpPr>
      <dsp:spPr>
        <a:xfrm>
          <a:off x="3067" y="957844"/>
          <a:ext cx="1590113" cy="1277125"/>
        </a:xfrm>
        <a:prstGeom prst="roundRect">
          <a:avLst/>
        </a:prstGeom>
        <a:gradFill rotWithShape="0">
          <a:gsLst>
            <a:gs pos="0">
              <a:schemeClr val="accent1">
                <a:hueOff val="0"/>
                <a:satOff val="0"/>
                <a:lumOff val="0"/>
                <a:alphaOff val="0"/>
                <a:lumMod val="95000"/>
              </a:schemeClr>
            </a:gs>
            <a:gs pos="100000">
              <a:schemeClr val="accent1">
                <a:hueOff val="0"/>
                <a:satOff val="0"/>
                <a:lumOff val="0"/>
                <a:alphaOff val="0"/>
                <a:shade val="82000"/>
                <a:satMod val="125000"/>
                <a:lumMod val="74000"/>
              </a:schemeClr>
            </a:gs>
          </a:gsLst>
          <a:lin ang="5400000" scaled="0"/>
        </a:gradFill>
        <a:ln>
          <a:noFill/>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Data</a:t>
          </a:r>
          <a:endParaRPr lang="en-US" sz="3200" kern="1200" dirty="0"/>
        </a:p>
      </dsp:txBody>
      <dsp:txXfrm>
        <a:off x="65411" y="1020188"/>
        <a:ext cx="1465425" cy="1152437"/>
      </dsp:txXfrm>
    </dsp:sp>
    <dsp:sp modelId="{797F43F3-8551-CA49-9E27-956713E44E2C}">
      <dsp:nvSpPr>
        <dsp:cNvPr id="0" name=""/>
        <dsp:cNvSpPr/>
      </dsp:nvSpPr>
      <dsp:spPr>
        <a:xfrm>
          <a:off x="1749745" y="957844"/>
          <a:ext cx="1590113" cy="1277125"/>
        </a:xfrm>
        <a:prstGeom prst="roundRect">
          <a:avLst/>
        </a:prstGeom>
        <a:gradFill rotWithShape="0">
          <a:gsLst>
            <a:gs pos="0">
              <a:schemeClr val="accent1">
                <a:hueOff val="0"/>
                <a:satOff val="0"/>
                <a:lumOff val="0"/>
                <a:alphaOff val="0"/>
                <a:lumMod val="95000"/>
              </a:schemeClr>
            </a:gs>
            <a:gs pos="100000">
              <a:schemeClr val="accent1">
                <a:hueOff val="0"/>
                <a:satOff val="0"/>
                <a:lumOff val="0"/>
                <a:alphaOff val="0"/>
                <a:shade val="82000"/>
                <a:satMod val="125000"/>
                <a:lumMod val="74000"/>
              </a:schemeClr>
            </a:gs>
          </a:gsLst>
          <a:lin ang="5400000" scaled="0"/>
        </a:gradFill>
        <a:ln>
          <a:noFill/>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Insight</a:t>
          </a:r>
          <a:endParaRPr lang="en-US" sz="3200" kern="1200" dirty="0"/>
        </a:p>
      </dsp:txBody>
      <dsp:txXfrm>
        <a:off x="1812089" y="1020188"/>
        <a:ext cx="1465425" cy="1152437"/>
      </dsp:txXfrm>
    </dsp:sp>
    <dsp:sp modelId="{E1AAD3D3-DA77-A142-BB03-514E2990456D}">
      <dsp:nvSpPr>
        <dsp:cNvPr id="0" name=""/>
        <dsp:cNvSpPr/>
      </dsp:nvSpPr>
      <dsp:spPr>
        <a:xfrm>
          <a:off x="3496424" y="957844"/>
          <a:ext cx="1590113" cy="1277125"/>
        </a:xfrm>
        <a:prstGeom prst="roundRect">
          <a:avLst/>
        </a:prstGeom>
        <a:gradFill rotWithShape="0">
          <a:gsLst>
            <a:gs pos="0">
              <a:schemeClr val="accent1">
                <a:hueOff val="0"/>
                <a:satOff val="0"/>
                <a:lumOff val="0"/>
                <a:alphaOff val="0"/>
                <a:lumMod val="95000"/>
              </a:schemeClr>
            </a:gs>
            <a:gs pos="100000">
              <a:schemeClr val="accent1">
                <a:hueOff val="0"/>
                <a:satOff val="0"/>
                <a:lumOff val="0"/>
                <a:alphaOff val="0"/>
                <a:shade val="82000"/>
                <a:satMod val="125000"/>
                <a:lumMod val="74000"/>
              </a:schemeClr>
            </a:gs>
          </a:gsLst>
          <a:lin ang="5400000" scaled="0"/>
        </a:gradFill>
        <a:ln>
          <a:noFill/>
        </a:ln>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Action</a:t>
          </a:r>
          <a:endParaRPr lang="en-US" sz="3200" kern="1200" dirty="0"/>
        </a:p>
      </dsp:txBody>
      <dsp:txXfrm>
        <a:off x="3558768" y="1020188"/>
        <a:ext cx="1465425" cy="115243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8455DD-839B-8340-8A4A-C6BFDD5F45B9}" type="datetimeFigureOut">
              <a:rPr lang="en-US" smtClean="0"/>
              <a:t>7/14/16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C08875-FAE2-934A-AC43-01825B0B995E}" type="slidenum">
              <a:rPr lang="en-US" smtClean="0"/>
              <a:t>‹#›</a:t>
            </a:fld>
            <a:endParaRPr lang="en-US"/>
          </a:p>
        </p:txBody>
      </p:sp>
    </p:spTree>
    <p:extLst>
      <p:ext uri="{BB962C8B-B14F-4D97-AF65-F5344CB8AC3E}">
        <p14:creationId xmlns:p14="http://schemas.microsoft.com/office/powerpoint/2010/main" val="29598242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Easier to keep a keep</a:t>
            </a:r>
            <a:r>
              <a:rPr lang="en-US" baseline="0" dirty="0" smtClean="0"/>
              <a:t> customer than find a new one</a:t>
            </a:r>
          </a:p>
          <a:p>
            <a:r>
              <a:rPr lang="en-US" dirty="0" smtClean="0"/>
              <a:t>With technology,</a:t>
            </a:r>
            <a:r>
              <a:rPr lang="en-US" baseline="0" dirty="0" smtClean="0"/>
              <a:t> one unsatisfied customer can hop on social media and spread the news</a:t>
            </a:r>
          </a:p>
          <a:p>
            <a:endParaRPr lang="en-US" dirty="0"/>
          </a:p>
        </p:txBody>
      </p:sp>
      <p:sp>
        <p:nvSpPr>
          <p:cNvPr id="4" name="Slide Number Placeholder 3"/>
          <p:cNvSpPr>
            <a:spLocks noGrp="1"/>
          </p:cNvSpPr>
          <p:nvPr>
            <p:ph type="sldNum" sz="quarter" idx="10"/>
          </p:nvPr>
        </p:nvSpPr>
        <p:spPr/>
        <p:txBody>
          <a:bodyPr/>
          <a:lstStyle/>
          <a:p>
            <a:fld id="{6AC08875-FAE2-934A-AC43-01825B0B995E}" type="slidenum">
              <a:rPr lang="en-US" smtClean="0"/>
              <a:t>2</a:t>
            </a:fld>
            <a:endParaRPr lang="en-US"/>
          </a:p>
        </p:txBody>
      </p:sp>
    </p:spTree>
    <p:extLst>
      <p:ext uri="{BB962C8B-B14F-4D97-AF65-F5344CB8AC3E}">
        <p14:creationId xmlns:p14="http://schemas.microsoft.com/office/powerpoint/2010/main" val="2602546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 few percent</a:t>
            </a:r>
            <a:r>
              <a:rPr lang="en-US" baseline="0" dirty="0" smtClean="0"/>
              <a:t> difference could mean million in revenue</a:t>
            </a:r>
            <a:endParaRPr lang="en-US" dirty="0"/>
          </a:p>
        </p:txBody>
      </p:sp>
      <p:sp>
        <p:nvSpPr>
          <p:cNvPr id="4" name="Slide Number Placeholder 3"/>
          <p:cNvSpPr>
            <a:spLocks noGrp="1"/>
          </p:cNvSpPr>
          <p:nvPr>
            <p:ph type="sldNum" sz="quarter" idx="10"/>
          </p:nvPr>
        </p:nvSpPr>
        <p:spPr/>
        <p:txBody>
          <a:bodyPr/>
          <a:lstStyle/>
          <a:p>
            <a:fld id="{6AC08875-FAE2-934A-AC43-01825B0B995E}" type="slidenum">
              <a:rPr lang="en-US" smtClean="0"/>
              <a:t>3</a:t>
            </a:fld>
            <a:endParaRPr lang="en-US"/>
          </a:p>
        </p:txBody>
      </p:sp>
    </p:spTree>
    <p:extLst>
      <p:ext uri="{BB962C8B-B14F-4D97-AF65-F5344CB8AC3E}">
        <p14:creationId xmlns:p14="http://schemas.microsoft.com/office/powerpoint/2010/main" val="248710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C08875-FAE2-934A-AC43-01825B0B995E}" type="slidenum">
              <a:rPr lang="en-US" smtClean="0"/>
              <a:t>4</a:t>
            </a:fld>
            <a:endParaRPr lang="en-US"/>
          </a:p>
        </p:txBody>
      </p:sp>
    </p:spTree>
    <p:extLst>
      <p:ext uri="{BB962C8B-B14F-4D97-AF65-F5344CB8AC3E}">
        <p14:creationId xmlns:p14="http://schemas.microsoft.com/office/powerpoint/2010/main" val="1159625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area code, phone</a:t>
            </a:r>
          </a:p>
          <a:p>
            <a:endParaRPr lang="en-US" dirty="0" smtClean="0"/>
          </a:p>
          <a:p>
            <a:r>
              <a:rPr lang="en-US" dirty="0" smtClean="0"/>
              <a:t>20</a:t>
            </a:r>
            <a:r>
              <a:rPr lang="en-US" baseline="0" dirty="0" smtClean="0"/>
              <a:t> </a:t>
            </a:r>
            <a:r>
              <a:rPr lang="en-US" baseline="0" dirty="0" smtClean="0"/>
              <a:t>features to 17</a:t>
            </a:r>
          </a:p>
          <a:p>
            <a:r>
              <a:rPr lang="en-US" baseline="0" dirty="0" smtClean="0"/>
              <a:t>True/False, Yes/No to 1s and </a:t>
            </a:r>
            <a:r>
              <a:rPr lang="en-US" baseline="0" dirty="0" smtClean="0"/>
              <a:t>0s </a:t>
            </a:r>
            <a:r>
              <a:rPr lang="en-US" baseline="0" dirty="0" err="1" smtClean="0"/>
              <a:t>intl</a:t>
            </a:r>
            <a:r>
              <a:rPr lang="en-US" baseline="0" dirty="0" smtClean="0"/>
              <a:t> plan </a:t>
            </a:r>
            <a:r>
              <a:rPr lang="en-US" baseline="0" dirty="0" err="1" smtClean="0"/>
              <a:t>vmail</a:t>
            </a:r>
            <a:r>
              <a:rPr lang="en-US" baseline="0" dirty="0" smtClean="0"/>
              <a:t> plan and churn</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AC08875-FAE2-934A-AC43-01825B0B995E}" type="slidenum">
              <a:rPr lang="en-US" smtClean="0"/>
              <a:t>6</a:t>
            </a:fld>
            <a:endParaRPr lang="en-US"/>
          </a:p>
        </p:txBody>
      </p:sp>
    </p:spTree>
    <p:extLst>
      <p:ext uri="{BB962C8B-B14F-4D97-AF65-F5344CB8AC3E}">
        <p14:creationId xmlns:p14="http://schemas.microsoft.com/office/powerpoint/2010/main" val="2006190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t>
            </a:r>
            <a:r>
              <a:rPr lang="en-US" dirty="0" err="1" smtClean="0"/>
              <a:t>gini</a:t>
            </a:r>
            <a:r>
              <a:rPr lang="en-US" baseline="0" dirty="0" smtClean="0"/>
              <a:t> entropy to sort classification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gradient boosting combines</a:t>
            </a:r>
            <a:r>
              <a:rPr lang="en-US" baseline="0" dirty="0" smtClean="0"/>
              <a:t> weak learners into a single strong learner, in an iterative fashion</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iteratively, it trains decision trees in order to minimize loss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Using the ensemble method, it predicts the labels against the true labels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Each iteration, the decision tree tries to correct for its previous mistakes, which is why I feel it does so much better than the rest.  </a:t>
            </a:r>
          </a:p>
          <a:p>
            <a:endParaRPr lang="en-US" dirty="0"/>
          </a:p>
        </p:txBody>
      </p:sp>
      <p:sp>
        <p:nvSpPr>
          <p:cNvPr id="4" name="Slide Number Placeholder 3"/>
          <p:cNvSpPr>
            <a:spLocks noGrp="1"/>
          </p:cNvSpPr>
          <p:nvPr>
            <p:ph type="sldNum" sz="quarter" idx="10"/>
          </p:nvPr>
        </p:nvSpPr>
        <p:spPr/>
        <p:txBody>
          <a:bodyPr/>
          <a:lstStyle/>
          <a:p>
            <a:fld id="{6AC08875-FAE2-934A-AC43-01825B0B995E}" type="slidenum">
              <a:rPr lang="en-US" smtClean="0"/>
              <a:t>7</a:t>
            </a:fld>
            <a:endParaRPr lang="en-US"/>
          </a:p>
        </p:txBody>
      </p:sp>
    </p:spTree>
    <p:extLst>
      <p:ext uri="{BB962C8B-B14F-4D97-AF65-F5344CB8AC3E}">
        <p14:creationId xmlns:p14="http://schemas.microsoft.com/office/powerpoint/2010/main" val="3606101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-optimization the model to the</a:t>
            </a:r>
            <a:r>
              <a:rPr lang="en-US" baseline="0" dirty="0" smtClean="0"/>
              <a:t> best that it can be, even though it is already predicting at 95%, the predictions were more consistent at the range during the train </a:t>
            </a:r>
            <a:r>
              <a:rPr lang="en-US" baseline="0" smtClean="0"/>
              <a:t>test split</a:t>
            </a:r>
            <a:endParaRPr lang="en-US"/>
          </a:p>
        </p:txBody>
      </p:sp>
      <p:sp>
        <p:nvSpPr>
          <p:cNvPr id="4" name="Slide Number Placeholder 3"/>
          <p:cNvSpPr>
            <a:spLocks noGrp="1"/>
          </p:cNvSpPr>
          <p:nvPr>
            <p:ph type="sldNum" sz="quarter" idx="10"/>
          </p:nvPr>
        </p:nvSpPr>
        <p:spPr/>
        <p:txBody>
          <a:bodyPr/>
          <a:lstStyle/>
          <a:p>
            <a:fld id="{6AC08875-FAE2-934A-AC43-01825B0B995E}" type="slidenum">
              <a:rPr lang="en-US" smtClean="0"/>
              <a:t>8</a:t>
            </a:fld>
            <a:endParaRPr lang="en-US"/>
          </a:p>
        </p:txBody>
      </p:sp>
    </p:spTree>
    <p:extLst>
      <p:ext uri="{BB962C8B-B14F-4D97-AF65-F5344CB8AC3E}">
        <p14:creationId xmlns:p14="http://schemas.microsoft.com/office/powerpoint/2010/main" val="2918755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Removed area code, phone</a:t>
            </a:r>
            <a:r>
              <a:rPr lang="en-US" baseline="0" dirty="0" smtClean="0"/>
              <a:t> number, and state, no predictive value</a:t>
            </a:r>
          </a:p>
          <a:p>
            <a:r>
              <a:rPr lang="en-US" baseline="0" dirty="0" smtClean="0"/>
              <a:t>Highlight in grey were most important</a:t>
            </a:r>
          </a:p>
          <a:p>
            <a:r>
              <a:rPr lang="en-US" baseline="0" dirty="0" smtClean="0"/>
              <a:t>12 features</a:t>
            </a:r>
          </a:p>
          <a:p>
            <a:r>
              <a:rPr lang="en-US" baseline="0" dirty="0" smtClean="0"/>
              <a:t>17 features</a:t>
            </a:r>
          </a:p>
          <a:p>
            <a:endParaRPr lang="en-US" baseline="0" dirty="0" smtClean="0"/>
          </a:p>
          <a:p>
            <a:r>
              <a:rPr lang="en-US" baseline="0" dirty="0" smtClean="0"/>
              <a:t>Voicemail was not a stronger predictor, but the use </a:t>
            </a:r>
          </a:p>
          <a:p>
            <a:r>
              <a:rPr lang="en-US" baseline="0" dirty="0" smtClean="0"/>
              <a:t>How many times people called did not matter, it was how long people called, or stayed on the phone</a:t>
            </a:r>
          </a:p>
          <a:p>
            <a:endParaRPr lang="en-US" baseline="0" dirty="0" smtClean="0"/>
          </a:p>
          <a:p>
            <a:r>
              <a:rPr lang="en-US" baseline="0" dirty="0" smtClean="0"/>
              <a:t>Account length didn’t help in preventing churn.  </a:t>
            </a:r>
          </a:p>
          <a:p>
            <a:endParaRPr lang="en-US" baseline="0" dirty="0" smtClean="0"/>
          </a:p>
        </p:txBody>
      </p:sp>
      <p:sp>
        <p:nvSpPr>
          <p:cNvPr id="4" name="Slide Number Placeholder 3"/>
          <p:cNvSpPr>
            <a:spLocks noGrp="1"/>
          </p:cNvSpPr>
          <p:nvPr>
            <p:ph type="sldNum" sz="quarter" idx="10"/>
          </p:nvPr>
        </p:nvSpPr>
        <p:spPr/>
        <p:txBody>
          <a:bodyPr/>
          <a:lstStyle/>
          <a:p>
            <a:fld id="{6AC08875-FAE2-934A-AC43-01825B0B995E}" type="slidenum">
              <a:rPr lang="en-US" smtClean="0"/>
              <a:t>9</a:t>
            </a:fld>
            <a:endParaRPr lang="en-US"/>
          </a:p>
        </p:txBody>
      </p:sp>
    </p:spTree>
    <p:extLst>
      <p:ext uri="{BB962C8B-B14F-4D97-AF65-F5344CB8AC3E}">
        <p14:creationId xmlns:p14="http://schemas.microsoft.com/office/powerpoint/2010/main" val="415043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C310B9A-AECE-5A44-AF06-37C874AE7922}" type="datetimeFigureOut">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4B7D7-415D-D047-BD30-E3B117E47374}" type="slidenum">
              <a:rPr lang="en-US" smtClean="0"/>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310B9A-AECE-5A44-AF06-37C874AE7922}" type="datetimeFigureOut">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4B7D7-415D-D047-BD30-E3B117E47374}"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310B9A-AECE-5A44-AF06-37C874AE7922}" type="datetimeFigureOut">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4B7D7-415D-D047-BD30-E3B117E47374}"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310B9A-AECE-5A44-AF06-37C874AE7922}" type="datetimeFigureOut">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4B7D7-415D-D047-BD30-E3B117E4737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310B9A-AECE-5A44-AF06-37C874AE7922}" type="datetimeFigureOut">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E4B7D7-415D-D047-BD30-E3B117E47374}"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C310B9A-AECE-5A44-AF06-37C874AE7922}" type="datetimeFigureOut">
              <a:rPr lang="en-US" smtClean="0"/>
              <a:t>7/14/16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4B7D7-415D-D047-BD30-E3B117E47374}"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C310B9A-AECE-5A44-AF06-37C874AE7922}" type="datetimeFigureOut">
              <a:rPr lang="en-US" smtClean="0"/>
              <a:t>7/14/16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E4B7D7-415D-D047-BD30-E3B117E47374}"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C310B9A-AECE-5A44-AF06-37C874AE7922}" type="datetimeFigureOut">
              <a:rPr lang="en-US" smtClean="0"/>
              <a:t>7/14/16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E4B7D7-415D-D047-BD30-E3B117E47374}"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310B9A-AECE-5A44-AF06-37C874AE7922}" type="datetimeFigureOut">
              <a:rPr lang="en-US" smtClean="0"/>
              <a:t>7/14/16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E4B7D7-415D-D047-BD30-E3B117E47374}"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310B9A-AECE-5A44-AF06-37C874AE7922}" type="datetimeFigureOut">
              <a:rPr lang="en-US" smtClean="0"/>
              <a:t>7/14/16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4B7D7-415D-D047-BD30-E3B117E47374}"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310B9A-AECE-5A44-AF06-37C874AE7922}" type="datetimeFigureOut">
              <a:rPr lang="en-US" smtClean="0"/>
              <a:t>7/14/16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E4B7D7-415D-D047-BD30-E3B117E47374}" type="slidenum">
              <a:rPr lang="en-US" smtClean="0"/>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8C310B9A-AECE-5A44-AF06-37C874AE7922}" type="datetimeFigureOut">
              <a:rPr lang="en-US" smtClean="0"/>
              <a:t>7/14/16</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2CE4B7D7-415D-D047-BD30-E3B117E4737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timing>
    <p:tnLst>
      <p:par>
        <p:cTn xmlns:p14="http://schemas.microsoft.com/office/powerpoint/2010/mai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03967" y="1058693"/>
            <a:ext cx="8307387" cy="1571876"/>
          </a:xfrm>
        </p:spPr>
        <p:txBody>
          <a:bodyPr>
            <a:noAutofit/>
          </a:bodyPr>
          <a:lstStyle/>
          <a:p>
            <a:pPr algn="ctr"/>
            <a:r>
              <a:rPr lang="en-US" sz="2800" dirty="0" smtClean="0"/>
              <a:t>Churn Model Presentation</a:t>
            </a:r>
          </a:p>
          <a:p>
            <a:pPr algn="ctr"/>
            <a:r>
              <a:rPr lang="en-US" sz="2800" dirty="0" smtClean="0"/>
              <a:t>By </a:t>
            </a:r>
            <a:r>
              <a:rPr lang="en-US" sz="2800" dirty="0" err="1" smtClean="0"/>
              <a:t>Baolin</a:t>
            </a:r>
            <a:r>
              <a:rPr lang="en-US" sz="2800" dirty="0" smtClean="0"/>
              <a:t>, Data Scientist</a:t>
            </a:r>
          </a:p>
          <a:p>
            <a:pPr algn="ctr"/>
            <a:r>
              <a:rPr lang="en-US" sz="2800" dirty="0" smtClean="0"/>
              <a:t>E Corp</a:t>
            </a:r>
          </a:p>
          <a:p>
            <a:pPr algn="ctr"/>
            <a:r>
              <a:rPr lang="en-US" sz="2800" dirty="0" smtClean="0"/>
              <a:t>“…one of the largest multi-national conglomerates in the world…”- </a:t>
            </a:r>
            <a:r>
              <a:rPr lang="en-US" sz="1200" dirty="0" err="1" smtClean="0"/>
              <a:t>Mr.Robot</a:t>
            </a:r>
            <a:r>
              <a:rPr lang="en-US" sz="1200" dirty="0" smtClean="0"/>
              <a:t> Wiki</a:t>
            </a:r>
          </a:p>
          <a:p>
            <a:pPr algn="ctr"/>
            <a:endParaRPr lang="en-US" sz="1000" dirty="0" smtClean="0"/>
          </a:p>
        </p:txBody>
      </p:sp>
    </p:spTree>
    <p:extLst>
      <p:ext uri="{BB962C8B-B14F-4D97-AF65-F5344CB8AC3E}">
        <p14:creationId xmlns:p14="http://schemas.microsoft.com/office/powerpoint/2010/main" val="7640565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369278"/>
            <a:ext cx="4266595" cy="2881922"/>
          </a:xfrm>
          <a:prstGeom prst="rect">
            <a:avLst/>
          </a:prstGeom>
        </p:spPr>
      </p:pic>
      <p:pic>
        <p:nvPicPr>
          <p:cNvPr id="7" name="Picture 6"/>
          <p:cNvPicPr>
            <a:picLocks noChangeAspect="1"/>
          </p:cNvPicPr>
          <p:nvPr/>
        </p:nvPicPr>
        <p:blipFill>
          <a:blip r:embed="rId3"/>
          <a:stretch>
            <a:fillRect/>
          </a:stretch>
        </p:blipFill>
        <p:spPr>
          <a:xfrm>
            <a:off x="4603218" y="369278"/>
            <a:ext cx="4345398" cy="2881922"/>
          </a:xfrm>
          <a:prstGeom prst="rect">
            <a:avLst/>
          </a:prstGeom>
        </p:spPr>
      </p:pic>
      <p:pic>
        <p:nvPicPr>
          <p:cNvPr id="8" name="Picture 7"/>
          <p:cNvPicPr>
            <a:picLocks noChangeAspect="1"/>
          </p:cNvPicPr>
          <p:nvPr/>
        </p:nvPicPr>
        <p:blipFill>
          <a:blip r:embed="rId4"/>
          <a:stretch>
            <a:fillRect/>
          </a:stretch>
        </p:blipFill>
        <p:spPr>
          <a:xfrm>
            <a:off x="4509576" y="3634154"/>
            <a:ext cx="4592866" cy="3046046"/>
          </a:xfrm>
          <a:prstGeom prst="rect">
            <a:avLst/>
          </a:prstGeom>
        </p:spPr>
      </p:pic>
      <p:pic>
        <p:nvPicPr>
          <p:cNvPr id="9" name="Picture 8"/>
          <p:cNvPicPr>
            <a:picLocks noChangeAspect="1"/>
          </p:cNvPicPr>
          <p:nvPr/>
        </p:nvPicPr>
        <p:blipFill>
          <a:blip r:embed="rId5"/>
          <a:stretch>
            <a:fillRect/>
          </a:stretch>
        </p:blipFill>
        <p:spPr>
          <a:xfrm>
            <a:off x="0" y="3634154"/>
            <a:ext cx="4509576" cy="3046046"/>
          </a:xfrm>
          <a:prstGeom prst="rect">
            <a:avLst/>
          </a:prstGeom>
        </p:spPr>
      </p:pic>
    </p:spTree>
    <p:extLst>
      <p:ext uri="{BB962C8B-B14F-4D97-AF65-F5344CB8AC3E}">
        <p14:creationId xmlns:p14="http://schemas.microsoft.com/office/powerpoint/2010/main" val="12941147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2256" y="324688"/>
            <a:ext cx="4737100" cy="3251200"/>
          </a:xfrm>
          <a:prstGeom prst="rect">
            <a:avLst/>
          </a:prstGeom>
        </p:spPr>
      </p:pic>
    </p:spTree>
    <p:extLst>
      <p:ext uri="{BB962C8B-B14F-4D97-AF65-F5344CB8AC3E}">
        <p14:creationId xmlns:p14="http://schemas.microsoft.com/office/powerpoint/2010/main" val="3680560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2999" y="731520"/>
            <a:ext cx="6828531" cy="5266676"/>
          </a:xfrm>
        </p:spPr>
        <p:txBody>
          <a:bodyPr>
            <a:noAutofit/>
          </a:bodyPr>
          <a:lstStyle/>
          <a:p>
            <a:pPr marL="45720" indent="0">
              <a:buNone/>
            </a:pPr>
            <a:r>
              <a:rPr lang="en-US" sz="2800" dirty="0" smtClean="0"/>
              <a:t> </a:t>
            </a:r>
            <a:r>
              <a:rPr lang="en-US" sz="2800" dirty="0"/>
              <a:t>Summary and </a:t>
            </a:r>
            <a:r>
              <a:rPr lang="en-US" sz="2800" dirty="0" smtClean="0"/>
              <a:t>Recommendation for E Corp:</a:t>
            </a:r>
            <a:endParaRPr lang="en-US" sz="2800" dirty="0"/>
          </a:p>
          <a:p>
            <a:endParaRPr lang="en-US" sz="1600" dirty="0"/>
          </a:p>
          <a:p>
            <a:pPr marL="45720" indent="0">
              <a:buNone/>
            </a:pPr>
            <a:r>
              <a:rPr lang="en-US" sz="1600" dirty="0" smtClean="0"/>
              <a:t>churn </a:t>
            </a:r>
            <a:r>
              <a:rPr lang="en-US" sz="1600" dirty="0"/>
              <a:t>is already low, but to reduce </a:t>
            </a:r>
            <a:r>
              <a:rPr lang="en-US" sz="1600" dirty="0" smtClean="0"/>
              <a:t>churn further:</a:t>
            </a:r>
            <a:endParaRPr lang="en-US" sz="1600" dirty="0"/>
          </a:p>
          <a:p>
            <a:endParaRPr lang="en-US" sz="1600" dirty="0"/>
          </a:p>
          <a:p>
            <a:pPr marL="45720" indent="0">
              <a:buNone/>
            </a:pPr>
            <a:r>
              <a:rPr lang="en-US" sz="1600" dirty="0"/>
              <a:t>-</a:t>
            </a:r>
            <a:r>
              <a:rPr lang="en-US" sz="1600" dirty="0" smtClean="0"/>
              <a:t>flat </a:t>
            </a:r>
            <a:r>
              <a:rPr lang="en-US" sz="1600" dirty="0"/>
              <a:t>rate or unlimited plan has proven to work for other companies, you may lose some revenue in the beginning, but you are able to retain customers and generate more in the long run.</a:t>
            </a:r>
          </a:p>
          <a:p>
            <a:endParaRPr lang="en-US" sz="1600" dirty="0"/>
          </a:p>
          <a:p>
            <a:pPr marL="45720" indent="0">
              <a:buNone/>
            </a:pPr>
            <a:r>
              <a:rPr lang="en-US" sz="1600" dirty="0"/>
              <a:t>-</a:t>
            </a:r>
            <a:r>
              <a:rPr lang="en-US" sz="1600" dirty="0" smtClean="0"/>
              <a:t>Customer </a:t>
            </a:r>
            <a:r>
              <a:rPr lang="en-US" sz="1600" dirty="0"/>
              <a:t>service could be looked into more to see why people who churned called multiple </a:t>
            </a:r>
            <a:r>
              <a:rPr lang="en-US" sz="1600" dirty="0" smtClean="0"/>
              <a:t>times</a:t>
            </a:r>
          </a:p>
          <a:p>
            <a:pPr marL="45720" indent="0">
              <a:buNone/>
            </a:pPr>
            <a:endParaRPr lang="en-US" sz="1600" dirty="0"/>
          </a:p>
          <a:p>
            <a:pPr marL="45720" indent="0">
              <a:buNone/>
            </a:pPr>
            <a:r>
              <a:rPr lang="en-US" sz="1600" dirty="0" smtClean="0"/>
              <a:t>-boosted model worked the best for this type of data</a:t>
            </a:r>
            <a:endParaRPr lang="en-US" sz="1600" dirty="0"/>
          </a:p>
        </p:txBody>
      </p:sp>
    </p:spTree>
    <p:extLst>
      <p:ext uri="{BB962C8B-B14F-4D97-AF65-F5344CB8AC3E}">
        <p14:creationId xmlns:p14="http://schemas.microsoft.com/office/powerpoint/2010/main" val="27799047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0945" y="375184"/>
            <a:ext cx="6401036" cy="1300356"/>
          </a:xfrm>
          <a:prstGeom prst="rect">
            <a:avLst/>
          </a:prstGeom>
        </p:spPr>
        <p:txBody>
          <a:bodyPr wrap="square">
            <a:spAutoFit/>
          </a:bodyPr>
          <a:lstStyle/>
          <a:p>
            <a:r>
              <a:rPr lang="en-US" sz="3200" dirty="0" smtClean="0"/>
              <a:t>What is Churn Modeling?</a:t>
            </a:r>
          </a:p>
          <a:p>
            <a:endParaRPr lang="en-US" dirty="0" smtClean="0"/>
          </a:p>
          <a:p>
            <a:endParaRPr lang="en-US" dirty="0"/>
          </a:p>
          <a:p>
            <a:endParaRPr lang="en-US" sz="1050" dirty="0"/>
          </a:p>
        </p:txBody>
      </p:sp>
      <p:pic>
        <p:nvPicPr>
          <p:cNvPr id="2" name="Picture 1" descr="Screen Shot 2016-07-10 at 4.01.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945" y="1156894"/>
            <a:ext cx="5312953" cy="2604388"/>
          </a:xfrm>
          <a:prstGeom prst="rect">
            <a:avLst/>
          </a:prstGeom>
        </p:spPr>
      </p:pic>
      <p:sp>
        <p:nvSpPr>
          <p:cNvPr id="3" name="TextBox 2"/>
          <p:cNvSpPr txBox="1"/>
          <p:nvPr/>
        </p:nvSpPr>
        <p:spPr>
          <a:xfrm>
            <a:off x="790945" y="4174845"/>
            <a:ext cx="3698448" cy="1415772"/>
          </a:xfrm>
          <a:prstGeom prst="rect">
            <a:avLst/>
          </a:prstGeom>
          <a:noFill/>
        </p:spPr>
        <p:txBody>
          <a:bodyPr wrap="none" rtlCol="0">
            <a:spAutoFit/>
          </a:bodyPr>
          <a:lstStyle/>
          <a:p>
            <a:r>
              <a:rPr lang="en-US" sz="3200" dirty="0" smtClean="0"/>
              <a:t>Why do we care?</a:t>
            </a:r>
          </a:p>
          <a:p>
            <a:pPr marL="457200" indent="-457200">
              <a:buFont typeface="Arial"/>
              <a:buChar char="•"/>
            </a:pPr>
            <a:r>
              <a:rPr lang="en-US" dirty="0" smtClean="0"/>
              <a:t>New customers are expensive</a:t>
            </a:r>
          </a:p>
          <a:p>
            <a:pPr marL="457200" indent="-457200">
              <a:buFont typeface="Arial"/>
              <a:buChar char="•"/>
            </a:pPr>
            <a:r>
              <a:rPr lang="en-US" dirty="0" smtClean="0"/>
              <a:t>Reputation</a:t>
            </a:r>
          </a:p>
          <a:p>
            <a:pPr marL="457200" indent="-457200">
              <a:buFont typeface="Arial"/>
              <a:buChar char="•"/>
            </a:pPr>
            <a:r>
              <a:rPr lang="en-US" dirty="0" smtClean="0"/>
              <a:t>Revenue</a:t>
            </a:r>
          </a:p>
        </p:txBody>
      </p:sp>
      <p:sp>
        <p:nvSpPr>
          <p:cNvPr id="4" name="Rectangle 3"/>
          <p:cNvSpPr/>
          <p:nvPr/>
        </p:nvSpPr>
        <p:spPr>
          <a:xfrm>
            <a:off x="652637" y="3885122"/>
            <a:ext cx="7432055" cy="246221"/>
          </a:xfrm>
          <a:prstGeom prst="rect">
            <a:avLst/>
          </a:prstGeom>
        </p:spPr>
        <p:txBody>
          <a:bodyPr wrap="square">
            <a:spAutoFit/>
          </a:bodyPr>
          <a:lstStyle/>
          <a:p>
            <a:r>
              <a:rPr lang="en-US" sz="1000" dirty="0"/>
              <a:t>http://</a:t>
            </a:r>
            <a:r>
              <a:rPr lang="en-US" sz="1000" dirty="0" err="1"/>
              <a:t>www.slideshare.net</a:t>
            </a:r>
            <a:r>
              <a:rPr lang="en-US" sz="1000" dirty="0"/>
              <a:t>/</a:t>
            </a:r>
            <a:r>
              <a:rPr lang="en-US" sz="1000" dirty="0" err="1"/>
              <a:t>albahnsen</a:t>
            </a:r>
            <a:r>
              <a:rPr lang="en-US" sz="1000" dirty="0"/>
              <a:t>/maximizing-a-churn-campaigns-profitability-with-cost-sensitive-predictive-analytics</a:t>
            </a:r>
          </a:p>
        </p:txBody>
      </p:sp>
    </p:spTree>
    <p:extLst>
      <p:ext uri="{BB962C8B-B14F-4D97-AF65-F5344CB8AC3E}">
        <p14:creationId xmlns:p14="http://schemas.microsoft.com/office/powerpoint/2010/main" val="39958546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7-10 at 3.38.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09" y="314656"/>
            <a:ext cx="5778500" cy="3759200"/>
          </a:xfrm>
          <a:prstGeom prst="rect">
            <a:avLst/>
          </a:prstGeom>
        </p:spPr>
      </p:pic>
      <p:sp>
        <p:nvSpPr>
          <p:cNvPr id="3" name="TextBox 2"/>
          <p:cNvSpPr txBox="1"/>
          <p:nvPr/>
        </p:nvSpPr>
        <p:spPr>
          <a:xfrm>
            <a:off x="343130" y="4434255"/>
            <a:ext cx="8800870" cy="1200329"/>
          </a:xfrm>
          <a:prstGeom prst="rect">
            <a:avLst/>
          </a:prstGeom>
          <a:noFill/>
        </p:spPr>
        <p:txBody>
          <a:bodyPr wrap="none" rtlCol="0">
            <a:spAutoFit/>
          </a:bodyPr>
          <a:lstStyle/>
          <a:p>
            <a:r>
              <a:rPr lang="en-US" dirty="0" smtClean="0"/>
              <a:t> Most people who use our telecom product at E Corp are staying with our product…</a:t>
            </a:r>
          </a:p>
          <a:p>
            <a:endParaRPr lang="en-US" dirty="0"/>
          </a:p>
          <a:p>
            <a:r>
              <a:rPr lang="en-US" dirty="0" smtClean="0"/>
              <a:t>BUT:</a:t>
            </a:r>
          </a:p>
          <a:p>
            <a:r>
              <a:rPr lang="en-US" dirty="0" smtClean="0"/>
              <a:t>What can we do to reduce churn to less than 10% ?</a:t>
            </a:r>
            <a:endParaRPr lang="en-US" dirty="0"/>
          </a:p>
        </p:txBody>
      </p:sp>
    </p:spTree>
    <p:extLst>
      <p:ext uri="{BB962C8B-B14F-4D97-AF65-F5344CB8AC3E}">
        <p14:creationId xmlns:p14="http://schemas.microsoft.com/office/powerpoint/2010/main" val="59517137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9481" y="502993"/>
            <a:ext cx="8538665" cy="2123658"/>
          </a:xfrm>
          <a:prstGeom prst="rect">
            <a:avLst/>
          </a:prstGeom>
          <a:noFill/>
        </p:spPr>
        <p:txBody>
          <a:bodyPr wrap="none" rtlCol="0">
            <a:spAutoFit/>
          </a:bodyPr>
          <a:lstStyle/>
          <a:p>
            <a:r>
              <a:rPr lang="en-US" sz="2400" dirty="0" smtClean="0"/>
              <a:t>Dataset:</a:t>
            </a:r>
          </a:p>
          <a:p>
            <a:r>
              <a:rPr lang="en-US" sz="2400" dirty="0" smtClean="0"/>
              <a:t> - 3333 customers 20 features (characteristics) were tracked</a:t>
            </a:r>
          </a:p>
          <a:p>
            <a:endParaRPr lang="en-US" sz="2400" dirty="0"/>
          </a:p>
          <a:p>
            <a:r>
              <a:rPr lang="en-US" sz="2400" dirty="0" smtClean="0"/>
              <a:t>But how do we make sense of it?</a:t>
            </a:r>
          </a:p>
          <a:p>
            <a:endParaRPr lang="en-US" dirty="0"/>
          </a:p>
          <a:p>
            <a:endParaRPr lang="en-US" dirty="0"/>
          </a:p>
        </p:txBody>
      </p:sp>
      <p:pic>
        <p:nvPicPr>
          <p:cNvPr id="5" name="Picture 4"/>
          <p:cNvPicPr>
            <a:picLocks noChangeAspect="1"/>
          </p:cNvPicPr>
          <p:nvPr/>
        </p:nvPicPr>
        <p:blipFill>
          <a:blip r:embed="rId3"/>
          <a:stretch>
            <a:fillRect/>
          </a:stretch>
        </p:blipFill>
        <p:spPr>
          <a:xfrm>
            <a:off x="339481" y="2463178"/>
            <a:ext cx="4377483" cy="2918322"/>
          </a:xfrm>
          <a:prstGeom prst="rect">
            <a:avLst/>
          </a:prstGeom>
        </p:spPr>
      </p:pic>
      <p:sp>
        <p:nvSpPr>
          <p:cNvPr id="7" name="Rectangle 6"/>
          <p:cNvSpPr/>
          <p:nvPr/>
        </p:nvSpPr>
        <p:spPr>
          <a:xfrm>
            <a:off x="339480" y="5472364"/>
            <a:ext cx="8034399" cy="246221"/>
          </a:xfrm>
          <a:prstGeom prst="rect">
            <a:avLst/>
          </a:prstGeom>
        </p:spPr>
        <p:txBody>
          <a:bodyPr wrap="square">
            <a:spAutoFit/>
          </a:bodyPr>
          <a:lstStyle/>
          <a:p>
            <a:r>
              <a:rPr lang="en-US" sz="1000" dirty="0"/>
              <a:t>http://</a:t>
            </a:r>
            <a:r>
              <a:rPr lang="en-US" sz="1000" dirty="0" err="1"/>
              <a:t>nksharmagroup.com</a:t>
            </a:r>
            <a:r>
              <a:rPr lang="en-US" sz="1000" dirty="0"/>
              <a:t>/blog/confused-whether-to-buy-a-home-or-not-here-is-the-solution/</a:t>
            </a:r>
          </a:p>
        </p:txBody>
      </p:sp>
    </p:spTree>
    <p:extLst>
      <p:ext uri="{BB962C8B-B14F-4D97-AF65-F5344CB8AC3E}">
        <p14:creationId xmlns:p14="http://schemas.microsoft.com/office/powerpoint/2010/main" val="134198359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620" y="641316"/>
            <a:ext cx="6968574" cy="1692771"/>
          </a:xfrm>
          <a:prstGeom prst="rect">
            <a:avLst/>
          </a:prstGeom>
          <a:noFill/>
        </p:spPr>
        <p:txBody>
          <a:bodyPr wrap="none" rtlCol="0">
            <a:spAutoFit/>
          </a:bodyPr>
          <a:lstStyle/>
          <a:p>
            <a:r>
              <a:rPr lang="en-US" sz="3200" dirty="0" smtClean="0"/>
              <a:t>Creating the Model:</a:t>
            </a:r>
          </a:p>
          <a:p>
            <a:pPr marL="285750" indent="-285750">
              <a:buFont typeface="Arial"/>
              <a:buChar char="•"/>
            </a:pPr>
            <a:r>
              <a:rPr lang="en-US" dirty="0" smtClean="0"/>
              <a:t>Find a way to define characteristics of people who churn</a:t>
            </a:r>
          </a:p>
          <a:p>
            <a:pPr marL="285750" indent="-285750">
              <a:buFont typeface="Arial"/>
              <a:buChar char="•"/>
            </a:pPr>
            <a:r>
              <a:rPr lang="en-US" dirty="0" smtClean="0"/>
              <a:t>Accurately predict time and time again</a:t>
            </a:r>
          </a:p>
          <a:p>
            <a:pPr marL="285750" indent="-285750">
              <a:buFont typeface="Arial"/>
              <a:buChar char="•"/>
            </a:pPr>
            <a:r>
              <a:rPr lang="en-US" dirty="0" smtClean="0"/>
              <a:t>Actionable insights on those particular characteristics to churn</a:t>
            </a:r>
            <a:endParaRPr lang="en-US" dirty="0"/>
          </a:p>
          <a:p>
            <a:endParaRPr lang="en-US" dirty="0"/>
          </a:p>
        </p:txBody>
      </p:sp>
      <p:graphicFrame>
        <p:nvGraphicFramePr>
          <p:cNvPr id="13" name="Diagram 12"/>
          <p:cNvGraphicFramePr/>
          <p:nvPr>
            <p:extLst>
              <p:ext uri="{D42A27DB-BD31-4B8C-83A1-F6EECF244321}">
                <p14:modId xmlns:p14="http://schemas.microsoft.com/office/powerpoint/2010/main" val="2417248332"/>
              </p:ext>
            </p:extLst>
          </p:nvPr>
        </p:nvGraphicFramePr>
        <p:xfrm>
          <a:off x="1863481" y="2478436"/>
          <a:ext cx="5089605" cy="3192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825324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2999" y="731520"/>
            <a:ext cx="7130293" cy="1796022"/>
          </a:xfrm>
        </p:spPr>
        <p:txBody>
          <a:bodyPr/>
          <a:lstStyle/>
          <a:p>
            <a:pPr marL="45720" indent="0">
              <a:buNone/>
            </a:pPr>
            <a:r>
              <a:rPr lang="en-US" dirty="0" smtClean="0"/>
              <a:t>Dropping Unnecessary Features and Binarizing data:</a:t>
            </a:r>
          </a:p>
          <a:p>
            <a:pPr marL="45720" indent="0">
              <a:buNone/>
            </a:pPr>
            <a:endParaRPr lang="en-US" dirty="0"/>
          </a:p>
          <a:p>
            <a:pPr marL="45720" indent="0">
              <a:buNone/>
            </a:pPr>
            <a:endParaRPr lang="en-US" dirty="0" smtClean="0"/>
          </a:p>
        </p:txBody>
      </p:sp>
      <p:pic>
        <p:nvPicPr>
          <p:cNvPr id="4" name="Picture 3" descr="Screen Shot 2016-07-13 at 11.18.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579" y="1318085"/>
            <a:ext cx="3225654" cy="2576466"/>
          </a:xfrm>
          <a:prstGeom prst="rect">
            <a:avLst/>
          </a:prstGeom>
        </p:spPr>
      </p:pic>
      <p:pic>
        <p:nvPicPr>
          <p:cNvPr id="5" name="Picture 4" descr="Screen Shot 2016-07-13 at 11.20.2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920" y="4477880"/>
            <a:ext cx="8200625" cy="1659748"/>
          </a:xfrm>
          <a:prstGeom prst="rect">
            <a:avLst/>
          </a:prstGeom>
        </p:spPr>
      </p:pic>
    </p:spTree>
    <p:extLst>
      <p:ext uri="{BB962C8B-B14F-4D97-AF65-F5344CB8AC3E}">
        <p14:creationId xmlns:p14="http://schemas.microsoft.com/office/powerpoint/2010/main" val="21052445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42419" y="3404970"/>
            <a:ext cx="4176171" cy="2215980"/>
          </a:xfrm>
          <a:prstGeom prst="rect">
            <a:avLst/>
          </a:prstGeom>
        </p:spPr>
      </p:pic>
      <p:sp>
        <p:nvSpPr>
          <p:cNvPr id="8" name="TextBox 7"/>
          <p:cNvSpPr txBox="1"/>
          <p:nvPr/>
        </p:nvSpPr>
        <p:spPr>
          <a:xfrm>
            <a:off x="1823142" y="465269"/>
            <a:ext cx="2163723" cy="461665"/>
          </a:xfrm>
          <a:prstGeom prst="rect">
            <a:avLst/>
          </a:prstGeom>
          <a:noFill/>
        </p:spPr>
        <p:txBody>
          <a:bodyPr wrap="none" rtlCol="0">
            <a:spAutoFit/>
          </a:bodyPr>
          <a:lstStyle/>
          <a:p>
            <a:r>
              <a:rPr lang="en-US" sz="2400" dirty="0" smtClean="0"/>
              <a:t>Model Testing:</a:t>
            </a:r>
            <a:endParaRPr lang="en-US" sz="2400" dirty="0"/>
          </a:p>
        </p:txBody>
      </p:sp>
      <p:sp>
        <p:nvSpPr>
          <p:cNvPr id="9" name="TextBox 8"/>
          <p:cNvSpPr txBox="1"/>
          <p:nvPr/>
        </p:nvSpPr>
        <p:spPr>
          <a:xfrm>
            <a:off x="842419" y="2871019"/>
            <a:ext cx="4798497" cy="369332"/>
          </a:xfrm>
          <a:prstGeom prst="rect">
            <a:avLst/>
          </a:prstGeom>
          <a:noFill/>
        </p:spPr>
        <p:txBody>
          <a:bodyPr wrap="none" rtlCol="0">
            <a:spAutoFit/>
          </a:bodyPr>
          <a:lstStyle/>
          <a:p>
            <a:r>
              <a:rPr lang="en-US" dirty="0" smtClean="0"/>
              <a:t>Decision Tree Models outperformed the rest</a:t>
            </a:r>
            <a:endParaRPr lang="en-US" dirty="0"/>
          </a:p>
        </p:txBody>
      </p:sp>
      <p:sp>
        <p:nvSpPr>
          <p:cNvPr id="2" name="TextBox 1"/>
          <p:cNvSpPr txBox="1"/>
          <p:nvPr/>
        </p:nvSpPr>
        <p:spPr>
          <a:xfrm>
            <a:off x="371723" y="6059738"/>
            <a:ext cx="6923342" cy="276999"/>
          </a:xfrm>
          <a:prstGeom prst="rect">
            <a:avLst/>
          </a:prstGeom>
          <a:noFill/>
        </p:spPr>
        <p:txBody>
          <a:bodyPr wrap="square" rtlCol="0">
            <a:spAutoFit/>
          </a:bodyPr>
          <a:lstStyle/>
          <a:p>
            <a:r>
              <a:rPr lang="en-US" sz="1200" dirty="0"/>
              <a:t>http://</a:t>
            </a:r>
            <a:r>
              <a:rPr lang="en-US" sz="1200" dirty="0" err="1"/>
              <a:t>www.sfs.uni-tuebingen.de</a:t>
            </a:r>
            <a:r>
              <a:rPr lang="en-US" sz="1200" dirty="0"/>
              <a:t>/~</a:t>
            </a:r>
            <a:r>
              <a:rPr lang="en-US" sz="1200" dirty="0" err="1"/>
              <a:t>vhenrich</a:t>
            </a:r>
            <a:r>
              <a:rPr lang="en-US" sz="1200" dirty="0"/>
              <a:t>/ss12/java/homework/hw7/</a:t>
            </a:r>
            <a:r>
              <a:rPr lang="en-US" sz="1200" dirty="0" err="1"/>
              <a:t>decisionTrees.html</a:t>
            </a:r>
            <a:endParaRPr lang="en-US" sz="1200" dirty="0"/>
          </a:p>
        </p:txBody>
      </p:sp>
      <p:pic>
        <p:nvPicPr>
          <p:cNvPr id="10" name="Picture 9" descr="Screen Shot 2016-07-13 at 10.45.0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94154"/>
            <a:ext cx="9144000" cy="1584960"/>
          </a:xfrm>
          <a:prstGeom prst="rect">
            <a:avLst/>
          </a:prstGeom>
        </p:spPr>
      </p:pic>
      <p:sp>
        <p:nvSpPr>
          <p:cNvPr id="11" name="Rectangle 10"/>
          <p:cNvSpPr/>
          <p:nvPr/>
        </p:nvSpPr>
        <p:spPr>
          <a:xfrm>
            <a:off x="371723" y="1710177"/>
            <a:ext cx="8379358" cy="968937"/>
          </a:xfrm>
          <a:prstGeom prst="rect">
            <a:avLst/>
          </a:prstGeom>
          <a:no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82758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marL="45720" indent="0">
              <a:buNone/>
            </a:pPr>
            <a:r>
              <a:rPr lang="en-US" dirty="0" smtClean="0"/>
              <a:t>Exhaustive Grid Search:</a:t>
            </a:r>
          </a:p>
          <a:p>
            <a:pPr marL="45720" indent="0">
              <a:buNone/>
            </a:pPr>
            <a:r>
              <a:rPr lang="en-US" dirty="0" smtClean="0"/>
              <a:t>-looking for the best hyper parameters for the model</a:t>
            </a:r>
          </a:p>
          <a:p>
            <a:pPr marL="45720" indent="0">
              <a:buNone/>
            </a:pPr>
            <a:endParaRPr lang="en-US" dirty="0"/>
          </a:p>
          <a:p>
            <a:pPr marL="45720" indent="0">
              <a:buNone/>
            </a:pPr>
            <a:endParaRPr lang="en-US" dirty="0"/>
          </a:p>
        </p:txBody>
      </p:sp>
      <p:pic>
        <p:nvPicPr>
          <p:cNvPr id="4" name="Picture 3" descr="Screen Shot 2016-07-13 at 2.45.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30" y="2061631"/>
            <a:ext cx="8096588" cy="4289217"/>
          </a:xfrm>
          <a:prstGeom prst="rect">
            <a:avLst/>
          </a:prstGeom>
        </p:spPr>
      </p:pic>
    </p:spTree>
    <p:extLst>
      <p:ext uri="{BB962C8B-B14F-4D97-AF65-F5344CB8AC3E}">
        <p14:creationId xmlns:p14="http://schemas.microsoft.com/office/powerpoint/2010/main" val="10647807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7-10 at 5.21.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55" y="119264"/>
            <a:ext cx="4497494" cy="2827158"/>
          </a:xfrm>
          <a:prstGeom prst="rect">
            <a:avLst/>
          </a:prstGeom>
        </p:spPr>
      </p:pic>
      <p:sp>
        <p:nvSpPr>
          <p:cNvPr id="8" name="TextBox 7"/>
          <p:cNvSpPr txBox="1"/>
          <p:nvPr/>
        </p:nvSpPr>
        <p:spPr>
          <a:xfrm>
            <a:off x="1999169" y="119264"/>
            <a:ext cx="1757437" cy="369332"/>
          </a:xfrm>
          <a:prstGeom prst="rect">
            <a:avLst/>
          </a:prstGeom>
          <a:noFill/>
        </p:spPr>
        <p:txBody>
          <a:bodyPr wrap="none" rtlCol="0">
            <a:spAutoFit/>
          </a:bodyPr>
          <a:lstStyle/>
          <a:p>
            <a:r>
              <a:rPr lang="en-US" dirty="0" smtClean="0"/>
              <a:t>Original Model:</a:t>
            </a:r>
            <a:endParaRPr lang="en-US" dirty="0"/>
          </a:p>
        </p:txBody>
      </p:sp>
      <p:sp>
        <p:nvSpPr>
          <p:cNvPr id="9" name="TextBox 8"/>
          <p:cNvSpPr txBox="1"/>
          <p:nvPr/>
        </p:nvSpPr>
        <p:spPr>
          <a:xfrm>
            <a:off x="1697408" y="3346537"/>
            <a:ext cx="1823599" cy="369332"/>
          </a:xfrm>
          <a:prstGeom prst="rect">
            <a:avLst/>
          </a:prstGeom>
          <a:noFill/>
        </p:spPr>
        <p:txBody>
          <a:bodyPr wrap="none" rtlCol="0">
            <a:spAutoFit/>
          </a:bodyPr>
          <a:lstStyle/>
          <a:p>
            <a:r>
              <a:rPr lang="en-US" dirty="0" smtClean="0"/>
              <a:t>Reduced Model:</a:t>
            </a:r>
            <a:endParaRPr lang="en-US" dirty="0"/>
          </a:p>
        </p:txBody>
      </p:sp>
      <p:sp>
        <p:nvSpPr>
          <p:cNvPr id="2" name="Rectangle 1"/>
          <p:cNvSpPr/>
          <p:nvPr/>
        </p:nvSpPr>
        <p:spPr>
          <a:xfrm>
            <a:off x="5658814" y="119264"/>
            <a:ext cx="3230576" cy="1200329"/>
          </a:xfrm>
          <a:prstGeom prst="rect">
            <a:avLst/>
          </a:prstGeom>
        </p:spPr>
        <p:txBody>
          <a:bodyPr wrap="square">
            <a:spAutoFit/>
          </a:bodyPr>
          <a:lstStyle/>
          <a:p>
            <a:r>
              <a:rPr lang="nl-NL" sz="1200" dirty="0" smtClean="0"/>
              <a:t>Gradiënt Boost Full Model:</a:t>
            </a:r>
          </a:p>
          <a:p>
            <a:r>
              <a:rPr lang="nl-NL" sz="1200" dirty="0" smtClean="0"/>
              <a:t>Accuracy: 0.95083932853717024</a:t>
            </a:r>
          </a:p>
          <a:p>
            <a:r>
              <a:rPr lang="nl-NL" sz="1200" dirty="0" smtClean="0"/>
              <a:t>Precision: 0.91752577319587625</a:t>
            </a:r>
          </a:p>
          <a:p>
            <a:r>
              <a:rPr lang="nl-NL" sz="1200" dirty="0" smtClean="0"/>
              <a:t>Recall:0.72950819672131151</a:t>
            </a:r>
          </a:p>
          <a:p>
            <a:r>
              <a:rPr lang="nl-NL" sz="1200" dirty="0" smtClean="0"/>
              <a:t>F1 Score: 0.827906976744</a:t>
            </a:r>
          </a:p>
          <a:p>
            <a:r>
              <a:rPr lang="nl-NL" sz="1200" dirty="0" smtClean="0"/>
              <a:t>ROC AUC: 0.93</a:t>
            </a:r>
            <a:endParaRPr lang="en-US" sz="1200" dirty="0"/>
          </a:p>
        </p:txBody>
      </p:sp>
      <p:sp>
        <p:nvSpPr>
          <p:cNvPr id="10" name="Rectangle 9"/>
          <p:cNvSpPr/>
          <p:nvPr/>
        </p:nvSpPr>
        <p:spPr>
          <a:xfrm>
            <a:off x="5658814" y="3362185"/>
            <a:ext cx="3230576" cy="1200329"/>
          </a:xfrm>
          <a:prstGeom prst="rect">
            <a:avLst/>
          </a:prstGeom>
        </p:spPr>
        <p:txBody>
          <a:bodyPr wrap="square">
            <a:spAutoFit/>
          </a:bodyPr>
          <a:lstStyle/>
          <a:p>
            <a:r>
              <a:rPr lang="nl-NL" sz="1200" dirty="0" smtClean="0"/>
              <a:t>Gradiënt Boost </a:t>
            </a:r>
            <a:r>
              <a:rPr lang="nl-NL" sz="1200" dirty="0"/>
              <a:t>r</a:t>
            </a:r>
            <a:r>
              <a:rPr lang="nl-NL" sz="1200" dirty="0" smtClean="0"/>
              <a:t>educed Model:</a:t>
            </a:r>
          </a:p>
          <a:p>
            <a:r>
              <a:rPr lang="nl-NL" sz="1200" dirty="0" smtClean="0"/>
              <a:t>Accuracy: 0.956834532374</a:t>
            </a:r>
          </a:p>
          <a:p>
            <a:r>
              <a:rPr lang="nl-NL" sz="1200" dirty="0" smtClean="0"/>
              <a:t>Precision:0.8942307691</a:t>
            </a:r>
          </a:p>
          <a:p>
            <a:r>
              <a:rPr lang="nl-NL" sz="1200" dirty="0" smtClean="0"/>
              <a:t>Recall:0.7881355922</a:t>
            </a:r>
          </a:p>
          <a:p>
            <a:r>
              <a:rPr lang="nl-NL" sz="1200" dirty="0" smtClean="0"/>
              <a:t>F! Score: 0.8378378</a:t>
            </a:r>
          </a:p>
          <a:p>
            <a:r>
              <a:rPr lang="nl-NL" sz="1200" dirty="0" smtClean="0"/>
              <a:t>ROC AUC : 0.92</a:t>
            </a:r>
            <a:endParaRPr lang="en-US" sz="1200" dirty="0"/>
          </a:p>
        </p:txBody>
      </p:sp>
      <p:pic>
        <p:nvPicPr>
          <p:cNvPr id="4" name="Picture 3"/>
          <p:cNvPicPr>
            <a:picLocks noChangeAspect="1"/>
          </p:cNvPicPr>
          <p:nvPr/>
        </p:nvPicPr>
        <p:blipFill>
          <a:blip r:embed="rId4"/>
          <a:stretch>
            <a:fillRect/>
          </a:stretch>
        </p:blipFill>
        <p:spPr>
          <a:xfrm>
            <a:off x="5570800" y="1319592"/>
            <a:ext cx="2916240" cy="2115561"/>
          </a:xfrm>
          <a:prstGeom prst="rect">
            <a:avLst/>
          </a:prstGeom>
        </p:spPr>
      </p:pic>
      <p:pic>
        <p:nvPicPr>
          <p:cNvPr id="6" name="Picture 5"/>
          <p:cNvPicPr>
            <a:picLocks noChangeAspect="1"/>
          </p:cNvPicPr>
          <p:nvPr/>
        </p:nvPicPr>
        <p:blipFill>
          <a:blip r:embed="rId5"/>
          <a:stretch>
            <a:fillRect/>
          </a:stretch>
        </p:blipFill>
        <p:spPr>
          <a:xfrm>
            <a:off x="5460576" y="4562514"/>
            <a:ext cx="3239988" cy="2237690"/>
          </a:xfrm>
          <a:prstGeom prst="rect">
            <a:avLst/>
          </a:prstGeom>
        </p:spPr>
      </p:pic>
      <p:sp>
        <p:nvSpPr>
          <p:cNvPr id="13" name="Rectangle 12"/>
          <p:cNvSpPr/>
          <p:nvPr/>
        </p:nvSpPr>
        <p:spPr>
          <a:xfrm>
            <a:off x="0" y="3096558"/>
            <a:ext cx="6135816" cy="276999"/>
          </a:xfrm>
          <a:prstGeom prst="rect">
            <a:avLst/>
          </a:prstGeom>
        </p:spPr>
        <p:txBody>
          <a:bodyPr wrap="square">
            <a:spAutoFit/>
          </a:bodyPr>
          <a:lstStyle/>
          <a:p>
            <a:r>
              <a:rPr lang="en-US" sz="1200" dirty="0"/>
              <a:t>dropped: {'Account Length', 'Day Calls', 'Eve Calls', 'Night Calls', 'VMail Plan'}</a:t>
            </a:r>
          </a:p>
        </p:txBody>
      </p:sp>
      <p:pic>
        <p:nvPicPr>
          <p:cNvPr id="14" name="Picture 13"/>
          <p:cNvPicPr>
            <a:picLocks noChangeAspect="1"/>
          </p:cNvPicPr>
          <p:nvPr/>
        </p:nvPicPr>
        <p:blipFill>
          <a:blip r:embed="rId6"/>
          <a:stretch>
            <a:fillRect/>
          </a:stretch>
        </p:blipFill>
        <p:spPr>
          <a:xfrm>
            <a:off x="327694" y="3715869"/>
            <a:ext cx="4399902" cy="2801082"/>
          </a:xfrm>
          <a:prstGeom prst="rect">
            <a:avLst/>
          </a:prstGeom>
        </p:spPr>
      </p:pic>
    </p:spTree>
    <p:extLst>
      <p:ext uri="{BB962C8B-B14F-4D97-AF65-F5344CB8AC3E}">
        <p14:creationId xmlns:p14="http://schemas.microsoft.com/office/powerpoint/2010/main" val="17522411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Slipstream.thmx</Template>
  <TotalTime>718</TotalTime>
  <Words>644</Words>
  <Application>Microsoft Macintosh PowerPoint</Application>
  <PresentationFormat>On-screen Show (4:3)</PresentationFormat>
  <Paragraphs>87</Paragraphs>
  <Slides>12</Slides>
  <Notes>7</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Slipstream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37</cp:revision>
  <dcterms:created xsi:type="dcterms:W3CDTF">2016-07-10T22:23:33Z</dcterms:created>
  <dcterms:modified xsi:type="dcterms:W3CDTF">2016-07-14T21:58:12Z</dcterms:modified>
</cp:coreProperties>
</file>